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76" r:id="rId2"/>
    <p:sldId id="275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37"/>
  </p:normalViewPr>
  <p:slideViewPr>
    <p:cSldViewPr snapToGrid="0" snapToObjects="1">
      <p:cViewPr varScale="1">
        <p:scale>
          <a:sx n="103" d="100"/>
          <a:sy n="103" d="100"/>
        </p:scale>
        <p:origin x="89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021F1-96CC-574E-B475-6362005C84E1}" type="datetimeFigureOut">
              <a:rPr lang="fr-FR" smtClean="0"/>
              <a:t>26/08/2022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694D79-F637-1C47-8673-1B8C655908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933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694D79-F637-1C47-8673-1B8C6559082B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857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7BD7FB-9104-9A35-481F-A2AC18CC72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A20E849-DA00-1D15-E1CF-1ED067FB63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07D745-E859-878C-FB97-429FB6876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FFD52-B344-4643-AFA2-69E13CB6FDEE}" type="datetimeFigureOut">
              <a:rPr lang="fr-FR" smtClean="0"/>
              <a:t>26/08/2022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D777EC-1256-3F3D-C059-69D6B30FC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30136C-4F79-244F-056D-91D38D82B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EBCE2-D6CB-6B49-8D74-5597C8EB35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9549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E80F1A-A13F-FF0B-B1C9-A03C41E5F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1078F1-7D6B-AF5C-635C-550CECAA61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F76663-2E95-1788-9037-76E83127C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FFD52-B344-4643-AFA2-69E13CB6FDEE}" type="datetimeFigureOut">
              <a:rPr lang="fr-FR" smtClean="0"/>
              <a:t>26/08/2022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0295B1-5D60-31AF-9DFD-A4CE4599B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8E9BFFF-C7CA-BA94-4F45-C8CD1F367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EBCE2-D6CB-6B49-8D74-5597C8EB35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6018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886CD47-E924-F4EF-DBDD-8CB62F4D4E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EFA8764-C948-C41B-93CE-444D373114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193CC7-A6F1-1A49-CD56-FA67FB102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FFD52-B344-4643-AFA2-69E13CB6FDEE}" type="datetimeFigureOut">
              <a:rPr lang="fr-FR" smtClean="0"/>
              <a:t>26/08/2022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477F980-9CC0-7155-851C-1DD42ED93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7F27F7-D648-0402-CE80-52381A6D8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EBCE2-D6CB-6B49-8D74-5597C8EB35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6089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37744B-CECF-5901-903E-00E4215CD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A309B8C-5DE9-16EC-E6D8-F155D44C9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D2BBA5B-E7AC-749B-1A6B-4F15714D5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FFD52-B344-4643-AFA2-69E13CB6FDEE}" type="datetimeFigureOut">
              <a:rPr lang="fr-FR" smtClean="0"/>
              <a:t>26/08/2022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E5BEC8-C745-BE44-4CB0-993F49DAD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696324B-86E2-97DB-E0D4-8F83336C7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EBCE2-D6CB-6B49-8D74-5597C8EB35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7757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DD4312-FFC7-E41F-29FE-CBD7E3D99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CE6958F-7719-2B4B-7DAA-ED7680D178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724535-066B-0EBD-526D-35B468C26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FFD52-B344-4643-AFA2-69E13CB6FDEE}" type="datetimeFigureOut">
              <a:rPr lang="fr-FR" smtClean="0"/>
              <a:t>26/08/2022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5315A47-256A-8A6C-2859-C4CDC2FE7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430554-95A3-93CE-2EA6-2017F03D7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EBCE2-D6CB-6B49-8D74-5597C8EB35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8464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55B303-FA27-7E83-7C34-46A21AC45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DEEB3F-F212-0288-865D-252946C6C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8DD2353-C50A-5AA2-40E9-D5BACBFD4C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D089AA3-488B-B2A0-1B1A-3691485DB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FFD52-B344-4643-AFA2-69E13CB6FDEE}" type="datetimeFigureOut">
              <a:rPr lang="fr-FR" smtClean="0"/>
              <a:t>26/08/2022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60BCDD7-5A00-057E-13E8-3D260883D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FBB0353-69F1-54F0-8404-CEF175ACE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EBCE2-D6CB-6B49-8D74-5597C8EB35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3721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E7E657-D1C1-15E2-19AE-F4E966427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8DAFC88-61DC-0FC8-32B8-E10C86E03E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7EA7C1C-547F-8218-31A0-2F465EF964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1D7E6AD-AA4D-E94C-D201-A8A6AB86E8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0DAF16F-5078-C190-367D-91274B5925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FB552CB-43A1-BE39-98BA-E5B2F375F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FFD52-B344-4643-AFA2-69E13CB6FDEE}" type="datetimeFigureOut">
              <a:rPr lang="fr-FR" smtClean="0"/>
              <a:t>26/08/2022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26CB14A-4DE1-E4CF-C85F-4A165F3F0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5244BE8-119E-11A0-6D69-E1E29398D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EBCE2-D6CB-6B49-8D74-5597C8EB35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4115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AD99BD-D95C-3BB9-3F00-FD48C872C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DF7B044-A861-8569-C277-2D1B02F2B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FFD52-B344-4643-AFA2-69E13CB6FDEE}" type="datetimeFigureOut">
              <a:rPr lang="fr-FR" smtClean="0"/>
              <a:t>26/08/2022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E28C7BA-BBE8-B114-B12D-5A0399E21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AF7B9D1-B06F-1037-AEA5-32208C0D3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EBCE2-D6CB-6B49-8D74-5597C8EB35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7704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7CF7348-22B3-7101-FF00-1BAAC4AF2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FFD52-B344-4643-AFA2-69E13CB6FDEE}" type="datetimeFigureOut">
              <a:rPr lang="fr-FR" smtClean="0"/>
              <a:t>26/08/2022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87E2773-9467-52CC-D5E0-EB4E47CD2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ADBB10F-FC4B-F344-3DCC-B2CCFCD66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EBCE2-D6CB-6B49-8D74-5597C8EB35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32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08CC7C-6525-F401-E517-290AA24A2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A4705D6-50E5-3029-F058-65674A2F40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C82D812-1ADA-748C-F3BF-F095D9F00D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15779CD-F8CB-AE45-E1D3-0ACD44010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FFD52-B344-4643-AFA2-69E13CB6FDEE}" type="datetimeFigureOut">
              <a:rPr lang="fr-FR" smtClean="0"/>
              <a:t>26/08/2022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2CF43A-79F9-6C67-5495-AEC00E3D5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50B08C7-CDCB-2F78-616E-696704799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EBCE2-D6CB-6B49-8D74-5597C8EB35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2388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C4A1D1-6732-55EE-6E22-DBE0F4FD6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C993E87-CA6B-C2A4-DE8C-460E42D416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452A6A6-4254-AB4D-6E95-6F5ED41E4A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76E55CC-9D44-EBA9-602C-ADD060AD2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FFD52-B344-4643-AFA2-69E13CB6FDEE}" type="datetimeFigureOut">
              <a:rPr lang="fr-FR" smtClean="0"/>
              <a:t>26/08/2022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CFB40E6-4862-B3B4-2BE9-6FE47B7D1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9FE6FBF-2D98-C272-11A3-5A184C216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EBCE2-D6CB-6B49-8D74-5597C8EB35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096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1636A03-1EE7-2F4A-5DF5-1D124D73E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E58D6AC-2D14-108E-9E35-FC3958B614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C6D04C9-2AD9-7E33-3C82-F015DBFA5D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FFD52-B344-4643-AFA2-69E13CB6FDEE}" type="datetimeFigureOut">
              <a:rPr lang="fr-FR" smtClean="0"/>
              <a:t>26/08/2022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9D344B8-7D18-6E2D-51CD-2FCA092587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C833EF-E55C-D6AC-F170-3B8B27381C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EBCE2-D6CB-6B49-8D74-5597C8EB35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991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4EDDF77-174F-D8AA-0F89-A9B12CC2560D}"/>
              </a:ext>
            </a:extLst>
          </p:cNvPr>
          <p:cNvSpPr txBox="1"/>
          <p:nvPr/>
        </p:nvSpPr>
        <p:spPr>
          <a:xfrm>
            <a:off x="-1" y="0"/>
            <a:ext cx="12192000" cy="6858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209625F-9F55-ACAF-7FFB-F190D5531BA2}"/>
              </a:ext>
            </a:extLst>
          </p:cNvPr>
          <p:cNvSpPr txBox="1"/>
          <p:nvPr/>
        </p:nvSpPr>
        <p:spPr>
          <a:xfrm>
            <a:off x="419726" y="194872"/>
            <a:ext cx="5366478" cy="3342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92DE2E30-F35A-BE21-A45A-ED01AED760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0426" y="206114"/>
            <a:ext cx="4536023" cy="6423286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889A55EB-51DA-942A-D376-0BEB7CF9BC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53" y="208517"/>
            <a:ext cx="4557202" cy="3220483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285FC636-A273-5E41-7FED-868BDC237BFA}"/>
              </a:ext>
            </a:extLst>
          </p:cNvPr>
          <p:cNvSpPr txBox="1"/>
          <p:nvPr/>
        </p:nvSpPr>
        <p:spPr>
          <a:xfrm>
            <a:off x="194872" y="3867462"/>
            <a:ext cx="5901127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Organisation scientifique </a:t>
            </a:r>
            <a:endParaRPr lang="fr-FR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fr-FR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Alejandra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Barrio (Maître de conférences, CRILLASH, Université des Antilles) </a:t>
            </a:r>
          </a:p>
          <a:p>
            <a:pPr algn="just"/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Alexandra Oddo (Professeur des universités, Études Romanes- CRIIA, Université Paris Nanterre)</a:t>
            </a:r>
          </a:p>
          <a:p>
            <a:pPr algn="just"/>
            <a:r>
              <a:rPr lang="fr-FR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Comité scientifique </a:t>
            </a:r>
            <a:endParaRPr lang="fr-FR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Jean-Claude </a:t>
            </a:r>
            <a:r>
              <a:rPr lang="fr-FR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Anscombre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(CNRS) ; </a:t>
            </a:r>
            <a:r>
              <a:rPr lang="fr-FR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Alejandra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Barrio (Université des Antilles) ; </a:t>
            </a:r>
          </a:p>
          <a:p>
            <a:pPr algn="just"/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Bernard </a:t>
            </a:r>
            <a:r>
              <a:rPr lang="fr-FR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Darbord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(Université Paris Nanterre) ; Javier Elvira (</a:t>
            </a:r>
            <a:r>
              <a:rPr lang="fr-FR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Universidad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Autónoma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Madrid) ; </a:t>
            </a:r>
          </a:p>
          <a:p>
            <a:pPr algn="just"/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Alexandra Oddo (Université Paris Nanterre) </a:t>
            </a:r>
          </a:p>
          <a:p>
            <a:pPr algn="just"/>
            <a:r>
              <a:rPr lang="fr-FR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Comité d’organisation </a:t>
            </a:r>
            <a:endParaRPr lang="fr-FR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fr-FR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Alejandra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Barrio (Université des Antilles) ; Clara </a:t>
            </a:r>
            <a:r>
              <a:rPr lang="fr-FR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Dauler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(Université des Antilles) ; </a:t>
            </a:r>
          </a:p>
          <a:p>
            <a:pPr algn="just"/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Pedro de Diego (Université des Antilles) ; Alexandra Oddo (Université Paris Nanterre) ; </a:t>
            </a:r>
          </a:p>
          <a:p>
            <a:pPr algn="just"/>
            <a:r>
              <a:rPr lang="fr-FR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Vannesa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Padilla  (Université Paris Nanterre) ; Carmen </a:t>
            </a:r>
            <a:r>
              <a:rPr lang="fr-FR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Quintero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(Université Paris Nanterre) ; </a:t>
            </a:r>
          </a:p>
          <a:p>
            <a:pPr algn="just"/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Flora Rouillon (Université Paris Nanterre)</a:t>
            </a:r>
          </a:p>
          <a:p>
            <a:pPr algn="just"/>
            <a:r>
              <a:rPr lang="fr-FR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Lieu </a:t>
            </a:r>
            <a:endParaRPr lang="fr-FR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fr-FR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Université Paris Nanterre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200, Avenue de la République, 92 000 Nanterre (RER A, </a:t>
            </a:r>
          </a:p>
          <a:p>
            <a:pPr algn="just"/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Nanterre Université), Salle de Séminaire 2 – Bâtiment Max Weber.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56456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4"/>
          <p:cNvSpPr txBox="1"/>
          <p:nvPr/>
        </p:nvSpPr>
        <p:spPr>
          <a:xfrm>
            <a:off x="4264201" y="2480599"/>
            <a:ext cx="3711253" cy="315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73000"/>
                  </a:schemeClr>
                </a:solidFill>
              </a14:hiddenFill>
            </a:ext>
          </a:extLst>
        </p:spPr>
        <p:txBody>
          <a:bodyPr wrap="square" rtlCol="0">
            <a:spAutoFit/>
          </a:bodyPr>
          <a:lstStyle/>
          <a:p>
            <a:pPr lvl="0" algn="ctr">
              <a:buClrTx/>
              <a:buSzTx/>
              <a:buFontTx/>
            </a:pPr>
            <a:r>
              <a:rPr lang="es-ES" altLang="fr-FR" sz="1451" dirty="0">
                <a:latin typeface="AR JULIAN" panose="02000000000000000000" charset="0"/>
                <a:cs typeface="AR JULIAN" panose="02000000000000000000" charset="0"/>
                <a:sym typeface="+mn-ea"/>
              </a:rPr>
              <a:t>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8A38B80-F39A-2B28-E0E8-03A8D03709CF}"/>
              </a:ext>
            </a:extLst>
          </p:cNvPr>
          <p:cNvSpPr txBox="1"/>
          <p:nvPr/>
        </p:nvSpPr>
        <p:spPr>
          <a:xfrm>
            <a:off x="23827" y="0"/>
            <a:ext cx="12192000" cy="6858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2" name="Freeform 11"/>
          <p:cNvSpPr/>
          <p:nvPr/>
        </p:nvSpPr>
        <p:spPr>
          <a:xfrm rot="16200000" flipH="1">
            <a:off x="2666929" y="1005701"/>
            <a:ext cx="6857999" cy="4846599"/>
          </a:xfrm>
          <a:custGeom>
            <a:avLst/>
            <a:gdLst>
              <a:gd name="connsiteX0" fmla="*/ 0 w 20775"/>
              <a:gd name="connsiteY0" fmla="*/ 13555 h 14179"/>
              <a:gd name="connsiteX1" fmla="*/ 16 w 20775"/>
              <a:gd name="connsiteY1" fmla="*/ 0 h 14179"/>
              <a:gd name="connsiteX2" fmla="*/ 20775 w 20775"/>
              <a:gd name="connsiteY2" fmla="*/ 11185 h 14179"/>
              <a:gd name="connsiteX3" fmla="*/ 20237 w 20775"/>
              <a:gd name="connsiteY3" fmla="*/ 14179 h 14179"/>
              <a:gd name="connsiteX4" fmla="*/ 0 w 20775"/>
              <a:gd name="connsiteY4" fmla="*/ 13555 h 1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775" h="14179">
                <a:moveTo>
                  <a:pt x="0" y="13555"/>
                </a:moveTo>
                <a:lnTo>
                  <a:pt x="16" y="0"/>
                </a:lnTo>
                <a:lnTo>
                  <a:pt x="20775" y="11185"/>
                </a:lnTo>
                <a:lnTo>
                  <a:pt x="20237" y="14179"/>
                </a:lnTo>
                <a:lnTo>
                  <a:pt x="0" y="13555"/>
                </a:lnTo>
                <a:close/>
              </a:path>
            </a:pathLst>
          </a:custGeom>
          <a:gradFill>
            <a:gsLst>
              <a:gs pos="0">
                <a:srgbClr val="89DCD4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  <a:gs pos="34000">
                <a:srgbClr val="FAE6AC"/>
              </a:gs>
              <a:gs pos="0">
                <a:schemeClr val="accent1"/>
              </a:gs>
              <a:gs pos="100000">
                <a:srgbClr val="89DCD4"/>
              </a:gs>
              <a:gs pos="0">
                <a:srgbClr val="B0DCC5"/>
              </a:gs>
            </a:gsLst>
            <a:lin ang="162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816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E097D4A-C69A-1848-9686-CF67EA286244}"/>
              </a:ext>
            </a:extLst>
          </p:cNvPr>
          <p:cNvSpPr txBox="1"/>
          <p:nvPr/>
        </p:nvSpPr>
        <p:spPr>
          <a:xfrm>
            <a:off x="582622" y="1290339"/>
            <a:ext cx="5063931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200" b="1" dirty="0"/>
          </a:p>
          <a:p>
            <a:endParaRPr lang="fr-FR" sz="1200" b="1" dirty="0"/>
          </a:p>
          <a:p>
            <a:endParaRPr lang="fr-FR" sz="1200" b="1" dirty="0"/>
          </a:p>
          <a:p>
            <a:pPr algn="just"/>
            <a:r>
              <a:rPr lang="fr-FR" sz="1200" b="1" dirty="0"/>
              <a:t>9h45 : </a:t>
            </a:r>
            <a:r>
              <a:rPr lang="fr-FR" sz="1200" dirty="0"/>
              <a:t>Ouverture du colloque par Mme Caroline Lepage, directrice du CRIIA-Études Romanes; </a:t>
            </a:r>
            <a:r>
              <a:rPr lang="fr-FR" sz="1200" dirty="0" err="1"/>
              <a:t>Alejandra</a:t>
            </a:r>
            <a:r>
              <a:rPr lang="fr-FR" sz="1200" dirty="0"/>
              <a:t> Barrio et Alexandra Oddo, organisatrices scientifiques du colloque</a:t>
            </a:r>
          </a:p>
          <a:p>
            <a:pPr algn="just"/>
            <a:r>
              <a:rPr lang="fr-FR" sz="1200" dirty="0"/>
              <a:t> </a:t>
            </a:r>
          </a:p>
          <a:p>
            <a:pPr algn="just"/>
            <a:r>
              <a:rPr lang="fr-FR" sz="1200" b="1" dirty="0"/>
              <a:t>Première Session : Variation(s) diaphasique et diastratique </a:t>
            </a:r>
            <a:r>
              <a:rPr lang="fr-FR" sz="1200" b="1" i="1" dirty="0"/>
              <a:t>(Prés. Pedro </a:t>
            </a:r>
            <a:r>
              <a:rPr lang="fr-FR" sz="1200" b="1" i="1" dirty="0" err="1"/>
              <a:t>Mogorrón</a:t>
            </a:r>
            <a:r>
              <a:rPr lang="fr-FR" sz="1200" b="1" i="1" dirty="0"/>
              <a:t>)</a:t>
            </a:r>
            <a:endParaRPr lang="fr-FR" sz="1200" dirty="0"/>
          </a:p>
          <a:p>
            <a:pPr algn="just"/>
            <a:r>
              <a:rPr lang="fr-FR" sz="1200" b="1" dirty="0"/>
              <a:t> </a:t>
            </a:r>
            <a:endParaRPr lang="fr-FR" sz="1200" dirty="0"/>
          </a:p>
          <a:p>
            <a:pPr algn="just"/>
            <a:r>
              <a:rPr lang="fr-FR" sz="1200" b="1" dirty="0"/>
              <a:t>10h00</a:t>
            </a:r>
            <a:r>
              <a:rPr lang="fr-FR" sz="1200" dirty="0"/>
              <a:t> </a:t>
            </a:r>
            <a:r>
              <a:rPr lang="fr-FR" sz="1200" b="1" dirty="0"/>
              <a:t>:</a:t>
            </a:r>
            <a:r>
              <a:rPr lang="fr-FR" sz="1200" dirty="0"/>
              <a:t> 	</a:t>
            </a:r>
            <a:r>
              <a:rPr lang="fr-FR" sz="1200" b="1" dirty="0"/>
              <a:t>Jean-Claude</a:t>
            </a:r>
            <a:r>
              <a:rPr lang="fr-FR" sz="1200" dirty="0"/>
              <a:t> </a:t>
            </a:r>
            <a:r>
              <a:rPr lang="fr-FR" sz="1200" b="1" dirty="0" err="1"/>
              <a:t>Anscombre</a:t>
            </a:r>
            <a:r>
              <a:rPr lang="fr-FR" sz="1200" dirty="0"/>
              <a:t> (CNRS – LDI) : « </a:t>
            </a:r>
            <a:r>
              <a:rPr lang="fr-FR" sz="1200" dirty="0" err="1"/>
              <a:t>Tabús</a:t>
            </a:r>
            <a:r>
              <a:rPr lang="fr-FR" sz="1200" dirty="0"/>
              <a:t>, censura y </a:t>
            </a:r>
            <a:r>
              <a:rPr lang="fr-FR" sz="1200" dirty="0" err="1"/>
              <a:t>variaciones</a:t>
            </a:r>
            <a:r>
              <a:rPr lang="fr-FR" sz="1200" dirty="0"/>
              <a:t> en el </a:t>
            </a:r>
            <a:r>
              <a:rPr lang="fr-FR" sz="1200" dirty="0" err="1"/>
              <a:t>refranero</a:t>
            </a:r>
            <a:r>
              <a:rPr lang="fr-FR" sz="1200" dirty="0"/>
              <a:t> </a:t>
            </a:r>
            <a:r>
              <a:rPr lang="fr-FR" sz="1200" dirty="0" err="1"/>
              <a:t>soez</a:t>
            </a:r>
            <a:r>
              <a:rPr lang="fr-FR" sz="1200" dirty="0"/>
              <a:t> ».  </a:t>
            </a:r>
          </a:p>
          <a:p>
            <a:pPr algn="just"/>
            <a:endParaRPr lang="fr-FR" sz="1200" b="1" dirty="0"/>
          </a:p>
          <a:p>
            <a:pPr algn="just"/>
            <a:r>
              <a:rPr lang="fr-FR" sz="1200" b="1" dirty="0"/>
              <a:t>10h30 :	Mario García-Page</a:t>
            </a:r>
            <a:r>
              <a:rPr lang="fr-FR" sz="1200" dirty="0"/>
              <a:t> (UNED) : « Variantes </a:t>
            </a:r>
            <a:r>
              <a:rPr lang="fr-FR" sz="1200" dirty="0" err="1"/>
              <a:t>fraseológicas</a:t>
            </a:r>
            <a:r>
              <a:rPr lang="fr-FR" sz="1200" dirty="0"/>
              <a:t> : la </a:t>
            </a:r>
            <a:r>
              <a:rPr lang="fr-FR" sz="1200" dirty="0" err="1"/>
              <a:t>acción</a:t>
            </a:r>
            <a:r>
              <a:rPr lang="fr-FR" sz="1200" dirty="0"/>
              <a:t> </a:t>
            </a:r>
            <a:r>
              <a:rPr lang="fr-FR" sz="1200" dirty="0" err="1"/>
              <a:t>del</a:t>
            </a:r>
            <a:r>
              <a:rPr lang="fr-FR" sz="1200" dirty="0"/>
              <a:t> </a:t>
            </a:r>
            <a:r>
              <a:rPr lang="fr-FR" sz="1200" dirty="0" err="1"/>
              <a:t>tabú</a:t>
            </a:r>
            <a:r>
              <a:rPr lang="fr-FR" sz="1200" dirty="0"/>
              <a:t> en la </a:t>
            </a:r>
            <a:r>
              <a:rPr lang="fr-FR" sz="1200" dirty="0" err="1"/>
              <a:t>formación</a:t>
            </a:r>
            <a:r>
              <a:rPr lang="fr-FR" sz="1200" dirty="0"/>
              <a:t> de variantes </a:t>
            </a:r>
            <a:r>
              <a:rPr lang="fr-FR" sz="1200" dirty="0" err="1"/>
              <a:t>léxicas</a:t>
            </a:r>
            <a:r>
              <a:rPr lang="fr-FR" sz="1200" dirty="0"/>
              <a:t> ».</a:t>
            </a:r>
          </a:p>
          <a:p>
            <a:pPr algn="just"/>
            <a:r>
              <a:rPr lang="fr-FR" sz="1200" b="1" dirty="0"/>
              <a:t> </a:t>
            </a:r>
            <a:endParaRPr lang="fr-FR" sz="1200" dirty="0"/>
          </a:p>
          <a:p>
            <a:pPr algn="just"/>
            <a:r>
              <a:rPr lang="fr-FR" sz="1200" b="1" dirty="0"/>
              <a:t>Pause 11h10-11-30</a:t>
            </a:r>
            <a:endParaRPr lang="fr-FR" sz="1200" dirty="0"/>
          </a:p>
          <a:p>
            <a:pPr algn="just"/>
            <a:r>
              <a:rPr lang="fr-FR" sz="1200" b="1" dirty="0"/>
              <a:t> </a:t>
            </a:r>
            <a:endParaRPr lang="fr-FR" sz="1200" dirty="0"/>
          </a:p>
          <a:p>
            <a:pPr algn="just"/>
            <a:r>
              <a:rPr lang="fr-FR" sz="1200" b="1" dirty="0"/>
              <a:t>Deuxième session : (Prés.) Variation diatopique </a:t>
            </a:r>
            <a:r>
              <a:rPr lang="fr-FR" sz="1200" b="1" i="1" dirty="0"/>
              <a:t>(Prés. J-Claude </a:t>
            </a:r>
            <a:r>
              <a:rPr lang="fr-FR" sz="1200" b="1" i="1" dirty="0" err="1"/>
              <a:t>Anscombre</a:t>
            </a:r>
            <a:r>
              <a:rPr lang="fr-FR" sz="1200" b="1" i="1" dirty="0"/>
              <a:t>)</a:t>
            </a:r>
            <a:endParaRPr lang="fr-FR" sz="1200" dirty="0"/>
          </a:p>
          <a:p>
            <a:pPr algn="just"/>
            <a:r>
              <a:rPr lang="fr-FR" sz="1200" b="1" dirty="0"/>
              <a:t> </a:t>
            </a:r>
            <a:endParaRPr lang="fr-FR" sz="1200" dirty="0"/>
          </a:p>
          <a:p>
            <a:pPr algn="just"/>
            <a:r>
              <a:rPr lang="fr-FR" sz="1200" b="1" dirty="0"/>
              <a:t>11h30 : 	Pedro </a:t>
            </a:r>
            <a:r>
              <a:rPr lang="fr-FR" sz="1200" b="1" dirty="0" err="1"/>
              <a:t>Mogorrón</a:t>
            </a:r>
            <a:r>
              <a:rPr lang="fr-FR" sz="1200" b="1" dirty="0"/>
              <a:t> Huerta</a:t>
            </a:r>
            <a:r>
              <a:rPr lang="fr-FR" sz="1200" dirty="0"/>
              <a:t> (</a:t>
            </a:r>
            <a:r>
              <a:rPr lang="fr-FR" sz="1200" dirty="0" err="1"/>
              <a:t>Universidad</a:t>
            </a:r>
            <a:r>
              <a:rPr lang="fr-FR" sz="1200" dirty="0"/>
              <a:t> de Alicante) : « Variations notionnelles diatopiques dans les locutions verbales : le cas des unités phraséologiques espagnoles et françaises avec des zoonymes ».</a:t>
            </a:r>
          </a:p>
          <a:p>
            <a:pPr algn="just"/>
            <a:r>
              <a:rPr lang="fr-FR" sz="1200" b="1" dirty="0"/>
              <a:t> </a:t>
            </a:r>
            <a:endParaRPr lang="fr-FR" sz="1200" dirty="0"/>
          </a:p>
          <a:p>
            <a:pPr algn="just"/>
            <a:r>
              <a:rPr lang="fr-FR" sz="1200" b="1" dirty="0"/>
              <a:t>11h50 :	Corinne </a:t>
            </a:r>
            <a:r>
              <a:rPr lang="fr-FR" sz="1200" b="1" dirty="0" err="1"/>
              <a:t>Mencé-Caster</a:t>
            </a:r>
            <a:r>
              <a:rPr lang="fr-FR" sz="1200" dirty="0"/>
              <a:t> (Sorbonne Université) : « La problématique de la ‘disparition’ et/ou de la </a:t>
            </a:r>
            <a:r>
              <a:rPr lang="fr-FR" sz="1200" dirty="0" err="1"/>
              <a:t>co-existence</a:t>
            </a:r>
            <a:r>
              <a:rPr lang="fr-FR" sz="1200" dirty="0"/>
              <a:t> des phonèmes : variations synchroniques et diachroniques et approches phonologiques en espagnol ancien et contemporain (Espagne et Amérique) ».</a:t>
            </a:r>
          </a:p>
          <a:p>
            <a:pPr algn="just"/>
            <a:r>
              <a:rPr lang="fr-FR" sz="1200" dirty="0"/>
              <a:t> </a:t>
            </a:r>
          </a:p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9372F80-2E74-2FD6-9316-16BD7E8D9F0C}"/>
              </a:ext>
            </a:extLst>
          </p:cNvPr>
          <p:cNvSpPr txBox="1"/>
          <p:nvPr/>
        </p:nvSpPr>
        <p:spPr>
          <a:xfrm>
            <a:off x="6545302" y="1290339"/>
            <a:ext cx="5063931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200" b="1" dirty="0"/>
          </a:p>
          <a:p>
            <a:endParaRPr lang="fr-FR" sz="1200" b="1" dirty="0"/>
          </a:p>
          <a:p>
            <a:endParaRPr lang="fr-FR" sz="1200" b="1" dirty="0"/>
          </a:p>
          <a:p>
            <a:pPr algn="just"/>
            <a:r>
              <a:rPr lang="fr-FR" sz="1200" b="1" dirty="0"/>
              <a:t>Troisième session : Variation(s) du texte </a:t>
            </a:r>
            <a:r>
              <a:rPr lang="fr-FR" sz="1200" b="1" i="1" dirty="0"/>
              <a:t>(Prés. Corinne </a:t>
            </a:r>
            <a:r>
              <a:rPr lang="fr-FR" sz="1200" b="1" i="1" dirty="0" err="1"/>
              <a:t>Mencé-Caster</a:t>
            </a:r>
            <a:r>
              <a:rPr lang="fr-FR" sz="1200" b="1" i="1" dirty="0"/>
              <a:t>)</a:t>
            </a:r>
            <a:endParaRPr lang="fr-FR" sz="1200" dirty="0"/>
          </a:p>
          <a:p>
            <a:pPr algn="just"/>
            <a:r>
              <a:rPr lang="fr-FR" sz="1200" b="1" dirty="0"/>
              <a:t> </a:t>
            </a:r>
            <a:endParaRPr lang="fr-FR" sz="1200" dirty="0"/>
          </a:p>
          <a:p>
            <a:pPr algn="just"/>
            <a:r>
              <a:rPr lang="fr-FR" sz="1200" b="1" dirty="0"/>
              <a:t>14h15 :</a:t>
            </a:r>
            <a:r>
              <a:rPr lang="fr-FR" sz="1200" dirty="0"/>
              <a:t> 	</a:t>
            </a:r>
            <a:r>
              <a:rPr lang="fr-FR" sz="1200" b="1" dirty="0"/>
              <a:t>Bernard </a:t>
            </a:r>
            <a:r>
              <a:rPr lang="fr-FR" sz="1200" b="1" dirty="0" err="1"/>
              <a:t>Darbord</a:t>
            </a:r>
            <a:r>
              <a:rPr lang="fr-FR" sz="1200" b="1" dirty="0"/>
              <a:t> </a:t>
            </a:r>
            <a:r>
              <a:rPr lang="fr-FR" sz="1200" dirty="0"/>
              <a:t>(Université Paris Nanterre) : « Variation autour de la strophe 61 du </a:t>
            </a:r>
            <a:r>
              <a:rPr lang="fr-FR" sz="1200" i="1" dirty="0"/>
              <a:t>Libro de </a:t>
            </a:r>
            <a:r>
              <a:rPr lang="fr-FR" sz="1200" i="1" dirty="0" err="1"/>
              <a:t>buen</a:t>
            </a:r>
            <a:r>
              <a:rPr lang="fr-FR" sz="1200" i="1" dirty="0"/>
              <a:t> </a:t>
            </a:r>
            <a:r>
              <a:rPr lang="fr-FR" sz="1200" i="1" dirty="0" err="1"/>
              <a:t>amor</a:t>
            </a:r>
            <a:r>
              <a:rPr lang="fr-FR" sz="1200" i="1" dirty="0"/>
              <a:t> ».</a:t>
            </a:r>
            <a:endParaRPr lang="fr-FR" sz="1200" dirty="0"/>
          </a:p>
          <a:p>
            <a:pPr algn="just"/>
            <a:r>
              <a:rPr lang="fr-FR" sz="1200" b="1" dirty="0"/>
              <a:t>	</a:t>
            </a:r>
            <a:endParaRPr lang="fr-FR" sz="1200" dirty="0"/>
          </a:p>
          <a:p>
            <a:pPr algn="just"/>
            <a:r>
              <a:rPr lang="fr-FR" sz="1200" b="1" dirty="0"/>
              <a:t>14h45 :	Christophe Couderc (Université Paris Nanterre) : </a:t>
            </a:r>
            <a:r>
              <a:rPr lang="fr-FR" sz="1200" dirty="0"/>
              <a:t>« </a:t>
            </a:r>
            <a:r>
              <a:rPr lang="fr-FR" sz="1200" dirty="0" err="1"/>
              <a:t>Elisiones</a:t>
            </a:r>
            <a:r>
              <a:rPr lang="fr-FR" sz="1200" dirty="0"/>
              <a:t> y </a:t>
            </a:r>
            <a:r>
              <a:rPr lang="fr-FR" sz="1200" dirty="0" err="1"/>
              <a:t>alusiones</a:t>
            </a:r>
            <a:r>
              <a:rPr lang="fr-FR" sz="1200" dirty="0"/>
              <a:t> en la lengua </a:t>
            </a:r>
            <a:r>
              <a:rPr lang="fr-FR" sz="1200" dirty="0" err="1"/>
              <a:t>literaria</a:t>
            </a:r>
            <a:r>
              <a:rPr lang="fr-FR" sz="1200" dirty="0"/>
              <a:t> </a:t>
            </a:r>
            <a:r>
              <a:rPr lang="fr-FR" sz="1200" dirty="0" err="1"/>
              <a:t>del</a:t>
            </a:r>
            <a:r>
              <a:rPr lang="fr-FR" sz="1200" dirty="0"/>
              <a:t> </a:t>
            </a:r>
            <a:r>
              <a:rPr lang="fr-FR" sz="1200" dirty="0" err="1"/>
              <a:t>Siglo</a:t>
            </a:r>
            <a:r>
              <a:rPr lang="fr-FR" sz="1200" dirty="0"/>
              <a:t> de </a:t>
            </a:r>
            <a:r>
              <a:rPr lang="fr-FR" sz="1200" dirty="0" err="1"/>
              <a:t>oro</a:t>
            </a:r>
            <a:r>
              <a:rPr lang="fr-FR" sz="1200" dirty="0"/>
              <a:t>: </a:t>
            </a:r>
            <a:r>
              <a:rPr lang="fr-FR" sz="1200" dirty="0" err="1"/>
              <a:t>variaciones</a:t>
            </a:r>
            <a:r>
              <a:rPr lang="fr-FR" sz="1200" dirty="0"/>
              <a:t> en </a:t>
            </a:r>
            <a:r>
              <a:rPr lang="fr-FR" sz="1200" dirty="0" err="1"/>
              <a:t>torno</a:t>
            </a:r>
            <a:r>
              <a:rPr lang="fr-FR" sz="1200" dirty="0"/>
              <a:t> al zeugma (y al zeugme) ».</a:t>
            </a:r>
          </a:p>
          <a:p>
            <a:pPr algn="just"/>
            <a:r>
              <a:rPr lang="fr-FR" sz="1200" dirty="0"/>
              <a:t> </a:t>
            </a:r>
            <a:r>
              <a:rPr lang="fr-FR" sz="1200" b="1" dirty="0"/>
              <a:t>		</a:t>
            </a:r>
            <a:endParaRPr lang="fr-FR" sz="1200" dirty="0"/>
          </a:p>
          <a:p>
            <a:pPr algn="just"/>
            <a:r>
              <a:rPr lang="fr-FR" sz="1200" b="1" dirty="0"/>
              <a:t>15h25-15h45 	</a:t>
            </a:r>
            <a:r>
              <a:rPr lang="fr-FR" sz="1200" dirty="0"/>
              <a:t>: </a:t>
            </a:r>
            <a:r>
              <a:rPr lang="fr-FR" sz="1200" b="1" dirty="0"/>
              <a:t>Pause </a:t>
            </a:r>
            <a:endParaRPr lang="fr-FR" sz="1200" dirty="0"/>
          </a:p>
          <a:p>
            <a:pPr algn="just"/>
            <a:r>
              <a:rPr lang="fr-FR" sz="1200" b="1" dirty="0"/>
              <a:t> </a:t>
            </a:r>
            <a:endParaRPr lang="fr-FR" sz="1200" dirty="0"/>
          </a:p>
          <a:p>
            <a:pPr algn="just"/>
            <a:r>
              <a:rPr lang="fr-FR" sz="1200" b="1" dirty="0"/>
              <a:t>Quatrième session : Variation pragmatique </a:t>
            </a:r>
            <a:r>
              <a:rPr lang="fr-FR" sz="1200" b="1" i="1" dirty="0"/>
              <a:t>(Prés. Bernard </a:t>
            </a:r>
            <a:r>
              <a:rPr lang="fr-FR" sz="1200" b="1" i="1" dirty="0" err="1"/>
              <a:t>Darbord</a:t>
            </a:r>
            <a:r>
              <a:rPr lang="fr-FR" sz="1200" b="1" i="1" dirty="0"/>
              <a:t>)</a:t>
            </a:r>
            <a:endParaRPr lang="fr-FR" sz="1200" dirty="0"/>
          </a:p>
          <a:p>
            <a:pPr algn="just"/>
            <a:r>
              <a:rPr lang="fr-FR" sz="1200" b="1" i="1" dirty="0"/>
              <a:t> </a:t>
            </a:r>
            <a:endParaRPr lang="fr-FR" sz="1200" dirty="0"/>
          </a:p>
          <a:p>
            <a:pPr algn="just"/>
            <a:r>
              <a:rPr lang="fr-FR" sz="1200" b="1" dirty="0"/>
              <a:t>15h45 :</a:t>
            </a:r>
            <a:r>
              <a:rPr lang="fr-FR" sz="1200" dirty="0"/>
              <a:t> 	</a:t>
            </a:r>
            <a:r>
              <a:rPr lang="fr-FR" sz="1200" b="1" dirty="0"/>
              <a:t>Ana Ramos </a:t>
            </a:r>
            <a:r>
              <a:rPr lang="fr-FR" sz="1200" b="1" dirty="0" err="1"/>
              <a:t>Sañudo</a:t>
            </a:r>
            <a:r>
              <a:rPr lang="fr-FR" sz="1200" dirty="0"/>
              <a:t> (Université Paris Nanterre) : « </a:t>
            </a:r>
            <a:r>
              <a:rPr lang="fr-FR" sz="1200" dirty="0" err="1"/>
              <a:t>Variación</a:t>
            </a:r>
            <a:r>
              <a:rPr lang="fr-FR" sz="1200" dirty="0"/>
              <a:t> </a:t>
            </a:r>
            <a:r>
              <a:rPr lang="fr-FR" sz="1200" dirty="0" err="1"/>
              <a:t>pragmática</a:t>
            </a:r>
            <a:r>
              <a:rPr lang="fr-FR" sz="1200" dirty="0"/>
              <a:t> </a:t>
            </a:r>
            <a:r>
              <a:rPr lang="fr-FR" sz="1200" dirty="0" err="1"/>
              <a:t>regional</a:t>
            </a:r>
            <a:r>
              <a:rPr lang="fr-FR" sz="1200" dirty="0"/>
              <a:t> de </a:t>
            </a:r>
            <a:r>
              <a:rPr lang="fr-FR" sz="1200" dirty="0" err="1"/>
              <a:t>marcadores</a:t>
            </a:r>
            <a:r>
              <a:rPr lang="fr-FR" sz="1200" dirty="0"/>
              <a:t> </a:t>
            </a:r>
            <a:r>
              <a:rPr lang="fr-FR" sz="1200" dirty="0" err="1"/>
              <a:t>discursivos</a:t>
            </a:r>
            <a:r>
              <a:rPr lang="fr-FR" sz="1200" dirty="0"/>
              <a:t> de (des)</a:t>
            </a:r>
            <a:r>
              <a:rPr lang="fr-FR" sz="1200" dirty="0" err="1"/>
              <a:t>acuerdo</a:t>
            </a:r>
            <a:r>
              <a:rPr lang="fr-FR" sz="1200" dirty="0"/>
              <a:t> en el </a:t>
            </a:r>
            <a:r>
              <a:rPr lang="fr-FR" sz="1200" dirty="0" err="1"/>
              <a:t>español</a:t>
            </a:r>
            <a:r>
              <a:rPr lang="fr-FR" sz="1200" dirty="0"/>
              <a:t> de </a:t>
            </a:r>
            <a:r>
              <a:rPr lang="fr-FR" sz="1200" dirty="0" err="1"/>
              <a:t>Andalucía</a:t>
            </a:r>
            <a:r>
              <a:rPr lang="fr-FR" sz="1200" dirty="0"/>
              <a:t> ».</a:t>
            </a:r>
          </a:p>
          <a:p>
            <a:pPr algn="just"/>
            <a:r>
              <a:rPr lang="fr-FR" sz="1200" b="1" dirty="0"/>
              <a:t> </a:t>
            </a:r>
            <a:endParaRPr lang="fr-FR" sz="1200" dirty="0"/>
          </a:p>
          <a:p>
            <a:pPr algn="just"/>
            <a:r>
              <a:rPr lang="fr-FR" sz="1200" b="1" dirty="0"/>
              <a:t>16h15 :	Carmen </a:t>
            </a:r>
            <a:r>
              <a:rPr lang="fr-FR" sz="1200" b="1" dirty="0" err="1"/>
              <a:t>Quintero</a:t>
            </a:r>
            <a:r>
              <a:rPr lang="fr-FR" sz="1200" dirty="0"/>
              <a:t> (Université Paris Nanterre/</a:t>
            </a:r>
            <a:r>
              <a:rPr lang="fr-FR" sz="1200" dirty="0" err="1"/>
              <a:t>Universidad</a:t>
            </a:r>
            <a:r>
              <a:rPr lang="fr-FR" sz="1200" dirty="0"/>
              <a:t> </a:t>
            </a:r>
            <a:r>
              <a:rPr lang="fr-FR" sz="1200" dirty="0" err="1"/>
              <a:t>Complutense</a:t>
            </a:r>
            <a:r>
              <a:rPr lang="fr-FR" sz="1200" dirty="0"/>
              <a:t> de Madrid) : « </a:t>
            </a:r>
            <a:r>
              <a:rPr lang="fr-FR" sz="1200" i="1" dirty="0" err="1"/>
              <a:t>Variación</a:t>
            </a:r>
            <a:r>
              <a:rPr lang="fr-FR" sz="1200" i="1" dirty="0"/>
              <a:t> </a:t>
            </a:r>
            <a:r>
              <a:rPr lang="fr-FR" sz="1200" i="1" dirty="0" err="1"/>
              <a:t>lingüística</a:t>
            </a:r>
            <a:r>
              <a:rPr lang="fr-FR" sz="1200" i="1" dirty="0"/>
              <a:t> de rosa </a:t>
            </a:r>
            <a:r>
              <a:rPr lang="fr-FR" sz="1200" i="1" dirty="0" err="1"/>
              <a:t>como</a:t>
            </a:r>
            <a:r>
              <a:rPr lang="fr-FR" sz="1200" i="1" dirty="0"/>
              <a:t> </a:t>
            </a:r>
            <a:r>
              <a:rPr lang="fr-FR" sz="1200" i="1" dirty="0" err="1"/>
              <a:t>término</a:t>
            </a:r>
            <a:r>
              <a:rPr lang="fr-FR" sz="1200" i="1" dirty="0"/>
              <a:t> </a:t>
            </a:r>
            <a:r>
              <a:rPr lang="fr-FR" sz="1200" i="1" dirty="0" err="1"/>
              <a:t>cromático</a:t>
            </a:r>
            <a:r>
              <a:rPr lang="fr-FR" sz="1200" i="1" dirty="0"/>
              <a:t>: un primer </a:t>
            </a:r>
            <a:r>
              <a:rPr lang="fr-FR" sz="1200" i="1" dirty="0" err="1"/>
              <a:t>acercamiento</a:t>
            </a:r>
            <a:r>
              <a:rPr lang="fr-FR" sz="1200" i="1" dirty="0"/>
              <a:t> </a:t>
            </a:r>
            <a:r>
              <a:rPr lang="fr-FR" sz="1200" dirty="0"/>
              <a:t>».</a:t>
            </a:r>
          </a:p>
          <a:p>
            <a:pPr algn="just"/>
            <a:r>
              <a:rPr lang="fr-FR" b="1" dirty="0"/>
              <a:t> </a:t>
            </a:r>
          </a:p>
          <a:p>
            <a:pPr algn="just"/>
            <a:endParaRPr lang="fr-FR" dirty="0"/>
          </a:p>
          <a:p>
            <a:pPr algn="just"/>
            <a:r>
              <a:rPr lang="fr-FR" sz="1200" b="1" dirty="0"/>
              <a:t>1</a:t>
            </a:r>
            <a:r>
              <a:rPr lang="es-ES" sz="1200" b="1" dirty="0"/>
              <a:t>7</a:t>
            </a:r>
            <a:r>
              <a:rPr lang="fr-FR" sz="1200" b="1" dirty="0"/>
              <a:t>h00 :           Conclusions et clôture du colloque</a:t>
            </a:r>
            <a:endParaRPr lang="fr-FR" sz="1200" dirty="0"/>
          </a:p>
          <a:p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80A7F87-DBAE-BDB3-A09C-ADDA1F4CFAF2}"/>
              </a:ext>
            </a:extLst>
          </p:cNvPr>
          <p:cNvSpPr txBox="1"/>
          <p:nvPr/>
        </p:nvSpPr>
        <p:spPr>
          <a:xfrm>
            <a:off x="300943" y="142875"/>
            <a:ext cx="118672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b="1" dirty="0"/>
              <a:t>    Colloque International – 30 septembre 2022                                   « LA VARIATION À L’ŒUVRE : DE LA DIFFÉRENCE À LA 								DIVERSITÉ EN LANGUE ESPAGNOLE »</a:t>
            </a:r>
          </a:p>
          <a:p>
            <a:r>
              <a:rPr lang="fr-FR" b="1" dirty="0"/>
              <a:t>                   </a:t>
            </a:r>
            <a:r>
              <a:rPr lang="fr-FR" sz="1400" b="1" dirty="0"/>
              <a:t>Salle de Séminaire 2 – Bâtiment Max Weber</a:t>
            </a:r>
            <a:endParaRPr lang="fr-FR" sz="1400" dirty="0"/>
          </a:p>
          <a:p>
            <a:r>
              <a:rPr lang="fr-FR" b="1" dirty="0"/>
              <a:t> 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18522346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556</Words>
  <Application>Microsoft Macintosh PowerPoint</Application>
  <PresentationFormat>Grand écran</PresentationFormat>
  <Paragraphs>58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 JULIAN</vt:lpstr>
      <vt:lpstr>Arial</vt:lpstr>
      <vt:lpstr>Calibri</vt:lpstr>
      <vt:lpstr>Calibri Light</vt:lpstr>
      <vt:lpstr>Times New Roman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Oddo Alexandra</dc:creator>
  <cp:lastModifiedBy>Oddo Alexandra</cp:lastModifiedBy>
  <cp:revision>8</cp:revision>
  <dcterms:created xsi:type="dcterms:W3CDTF">2022-07-20T06:28:15Z</dcterms:created>
  <dcterms:modified xsi:type="dcterms:W3CDTF">2022-08-26T07:11:00Z</dcterms:modified>
</cp:coreProperties>
</file>